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63" r:id="rId2"/>
    <p:sldId id="451" r:id="rId3"/>
    <p:sldId id="427" r:id="rId4"/>
    <p:sldId id="453" r:id="rId5"/>
    <p:sldId id="454" r:id="rId6"/>
    <p:sldId id="457" r:id="rId7"/>
    <p:sldId id="455" r:id="rId8"/>
    <p:sldId id="452" r:id="rId9"/>
    <p:sldId id="483" r:id="rId10"/>
    <p:sldId id="417" r:id="rId11"/>
    <p:sldId id="434" r:id="rId12"/>
    <p:sldId id="465" r:id="rId13"/>
    <p:sldId id="445" r:id="rId14"/>
    <p:sldId id="458" r:id="rId15"/>
    <p:sldId id="468" r:id="rId16"/>
    <p:sldId id="513" r:id="rId17"/>
    <p:sldId id="466" r:id="rId18"/>
    <p:sldId id="510" r:id="rId19"/>
    <p:sldId id="511" r:id="rId20"/>
    <p:sldId id="517" r:id="rId21"/>
    <p:sldId id="508" r:id="rId22"/>
    <p:sldId id="509" r:id="rId23"/>
    <p:sldId id="507" r:id="rId24"/>
    <p:sldId id="512" r:id="rId25"/>
    <p:sldId id="515" r:id="rId26"/>
    <p:sldId id="470" r:id="rId27"/>
    <p:sldId id="484" r:id="rId28"/>
    <p:sldId id="446" r:id="rId29"/>
    <p:sldId id="461" r:id="rId30"/>
    <p:sldId id="447" r:id="rId31"/>
    <p:sldId id="505" r:id="rId32"/>
    <p:sldId id="514" r:id="rId33"/>
    <p:sldId id="476" r:id="rId34"/>
    <p:sldId id="472" r:id="rId35"/>
    <p:sldId id="473" r:id="rId36"/>
    <p:sldId id="488" r:id="rId37"/>
    <p:sldId id="475" r:id="rId38"/>
    <p:sldId id="485" r:id="rId39"/>
    <p:sldId id="486" r:id="rId40"/>
    <p:sldId id="487" r:id="rId41"/>
    <p:sldId id="478" r:id="rId42"/>
    <p:sldId id="494" r:id="rId43"/>
    <p:sldId id="516" r:id="rId44"/>
    <p:sldId id="503" r:id="rId45"/>
    <p:sldId id="313" r:id="rId46"/>
    <p:sldId id="305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7FD2F-BB44-4E5A-B94B-EBD099F67115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BBA46-4C31-4C05-8ED5-9D64E12C8E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24625-87BE-D346-A452-378B1ABD06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D3D-AD59-468D-B67F-1349AD772B39}" type="datetimeFigureOut">
              <a:rPr lang="es-ES" smtClean="0"/>
              <a:pPr/>
              <a:t>25/09/2019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94BE-4AE9-4D98-94C0-AB17E1957F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18448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La coyuntura y los desafíos 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para el próximo mandato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27784" y="501317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Desayuno </a:t>
            </a:r>
            <a:r>
              <a:rPr lang="es-ES" b="1" dirty="0" err="1" smtClean="0">
                <a:solidFill>
                  <a:schemeClr val="bg1"/>
                </a:solidFill>
              </a:rPr>
              <a:t>ProPymes</a:t>
            </a:r>
            <a:r>
              <a:rPr lang="es-ES" b="1" smtClean="0">
                <a:solidFill>
                  <a:schemeClr val="bg1"/>
                </a:solidFill>
              </a:rPr>
              <a:t>,  Setiembre </a:t>
            </a:r>
            <a:r>
              <a:rPr lang="es-ES" b="1" dirty="0" smtClean="0">
                <a:solidFill>
                  <a:schemeClr val="bg1"/>
                </a:solidFill>
              </a:rPr>
              <a:t>de 2019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342900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José María Fanelli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Universidad de San Andrés-CONICET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052736"/>
            <a:ext cx="7185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(II)</a:t>
            </a:r>
          </a:p>
          <a:p>
            <a:pPr algn="ctr"/>
            <a:r>
              <a:rPr lang="es-ES" altLang="es-ES" sz="4000" b="1" dirty="0" smtClean="0">
                <a:solidFill>
                  <a:schemeClr val="bg1"/>
                </a:solidFill>
              </a:rPr>
              <a:t>Los problemas a resolver para estabilizar:</a:t>
            </a:r>
          </a:p>
          <a:p>
            <a:pPr algn="ctr"/>
            <a:r>
              <a:rPr lang="es-ES" altLang="es-ES" sz="4000" b="1" dirty="0" smtClean="0">
                <a:solidFill>
                  <a:schemeClr val="bg1"/>
                </a:solidFill>
              </a:rPr>
              <a:t>El PRIMER TRIÁNGULO</a:t>
            </a:r>
            <a:r>
              <a:rPr lang="es-ES" altLang="es-ES" sz="4000" b="1" dirty="0" smtClean="0">
                <a:solidFill>
                  <a:schemeClr val="bg1"/>
                </a:solidFill>
              </a:rPr>
              <a:t> </a:t>
            </a:r>
            <a:endParaRPr lang="es-ES" altLang="es-E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>
            <a:off x="1963738" y="2060848"/>
            <a:ext cx="5616575" cy="302418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563888" y="1628800"/>
            <a:ext cx="26642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Superávit Primario</a:t>
            </a:r>
            <a:endParaRPr lang="es-ES" sz="2400" b="1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403648" y="5157043"/>
            <a:ext cx="1425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Inflación </a:t>
            </a:r>
            <a:endParaRPr lang="es-ES" sz="2400" b="1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796136" y="5157043"/>
            <a:ext cx="270105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Deuda Pública</a:t>
            </a:r>
            <a:endParaRPr lang="es-ES" sz="24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1331640" y="6023029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2. Política Monetaria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2123728" y="5590981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995936" y="620688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1. Política          Fiscal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84168" y="5979994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3.Gerencia de Deuda Pública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6876256" y="551723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16016" y="126876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7 CuadroTexto"/>
          <p:cNvSpPr txBox="1">
            <a:spLocks noChangeArrowheads="1"/>
          </p:cNvSpPr>
          <p:nvPr/>
        </p:nvSpPr>
        <p:spPr bwMode="auto">
          <a:xfrm>
            <a:off x="251520" y="1471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Falla de Coordinación en tres políticas</a:t>
            </a:r>
            <a:endParaRPr lang="es-E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18448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1. Política fiscal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138238"/>
            <a:ext cx="6791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1. POLÍTICA FISCAL: del gradualismo al ajuste severo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979712" y="2060848"/>
            <a:ext cx="3600400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6516216" y="3212976"/>
            <a:ext cx="1080120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23728" y="3645024"/>
            <a:ext cx="19442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- 9.7% del PBI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76256" y="2492896"/>
            <a:ext cx="194421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+5.4% del PBI</a:t>
            </a:r>
            <a:endParaRPr lang="es-E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836712"/>
            <a:ext cx="87537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1. POLÍTICA FISCAL: Ajusta fuerte el gasto nacional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876256" y="1268760"/>
            <a:ext cx="1872208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124744"/>
            <a:ext cx="8420100" cy="43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1. POLÍTICA FISCAL: las provincias y la restricción del federalismo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308304" y="1700808"/>
            <a:ext cx="122413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9">
            <a:extLst>
              <a:ext uri="{FF2B5EF4-FFF2-40B4-BE49-F238E27FC236}">
                <a16:creationId xmlns="" xmlns:a16="http://schemas.microsoft.com/office/drawing/2014/main" id="{E0ED62BC-2ED2-0843-B9F2-381750C0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8605838" cy="64633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Gastos: bien por debajo de la </a:t>
            </a:r>
            <a:r>
              <a:rPr lang="es-ES_tradnl" altLang="en-US" sz="180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inflaci</a:t>
            </a:r>
            <a:r>
              <a:rPr lang="es-ES" altLang="en-US" sz="180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ón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. Crecen los gastos financieros y los gastos en subsidios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19F9A1-8953-AB4A-8EC8-688938340D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051" y="1943670"/>
            <a:ext cx="7278773" cy="461060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20633943">
            <a:off x="2030350" y="1343909"/>
            <a:ext cx="590465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100.000 millones en medidas para mitigar la crisis: hay que proteger el superávit primario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El presupuesto, al menos, lo coloca en 1% del PBI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319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9168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2. Política Monetaria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70B527-1F6A-5243-B187-CC6A2E2AAF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730653" cy="5013176"/>
          </a:xfrm>
          <a:prstGeom prst="rect">
            <a:avLst/>
          </a:prstGeom>
        </p:spPr>
      </p:pic>
      <p:sp>
        <p:nvSpPr>
          <p:cNvPr id="8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2. POLÍTICA MONETARIA: no hubo convergencia en los precios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691680" y="548680"/>
            <a:ext cx="716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Ambición excesiva con las metas de inflación </a:t>
            </a:r>
            <a:r>
              <a:rPr lang="es-ES" b="1" dirty="0" smtClean="0">
                <a:sym typeface="Wingdings" pitchFamily="2" charset="2"/>
              </a:rPr>
              <a:t> </a:t>
            </a:r>
            <a:r>
              <a:rPr lang="es-ES" b="1" dirty="0" err="1" smtClean="0">
                <a:sym typeface="Wingdings" pitchFamily="2" charset="2"/>
              </a:rPr>
              <a:t>LEBACs</a:t>
            </a:r>
            <a:r>
              <a:rPr lang="es-ES" b="1" dirty="0" smtClean="0">
                <a:sym typeface="Wingdings" pitchFamily="2" charset="2"/>
              </a:rPr>
              <a:t> /</a:t>
            </a:r>
            <a:r>
              <a:rPr lang="es-ES" b="1" dirty="0" err="1" smtClean="0">
                <a:sym typeface="Wingdings" pitchFamily="2" charset="2"/>
              </a:rPr>
              <a:t>LELIQs</a:t>
            </a:r>
            <a:endParaRPr lang="es-ES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ym typeface="Wingdings" pitchFamily="2" charset="2"/>
              </a:rPr>
              <a:t>Ignora efectos inflacionarios de la corrección de tarifas y tipo de cambio 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Ingenuidad en el tratamiento de la inflación inercial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Ahora se cambió la pauta de base monetaria a 2.5% mensual</a:t>
            </a:r>
            <a:endParaRPr lang="es-ES" b="1" dirty="0" smtClean="0"/>
          </a:p>
          <a:p>
            <a:pPr>
              <a:buFont typeface="Wingdings" pitchFamily="2" charset="2"/>
              <a:buChar char="ü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4231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836713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2. POLÍTICA MONETARIA: precios relativos cambiantes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4482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(I)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¿Dónde estamos parados?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(Restricciones para cualquier gobierno)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/>
              <a:t>La inflación está en todos lados</a:t>
            </a:r>
            <a:endParaRPr lang="es-ES" sz="2400" b="1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96D0E926-F0DB-7A41-8207-B066574443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28792" cy="502746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566798">
            <a:off x="2173905" y="1075784"/>
            <a:ext cx="56886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 El IPC de agosto en el 4</a:t>
            </a:r>
            <a:r>
              <a:rPr lang="es-ES" b="1" dirty="0" smtClean="0">
                <a:solidFill>
                  <a:srgbClr val="FF0000"/>
                </a:solidFill>
              </a:rPr>
              <a:t>% y mayoristas 11,2%</a:t>
            </a:r>
            <a:endParaRPr lang="es-E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La inflación va a seguir alta por la depreciación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Clave: cómo se mueva la brecha</a:t>
            </a:r>
          </a:p>
          <a:p>
            <a:pPr>
              <a:buFont typeface="Wingdings" pitchFamily="2" charset="2"/>
              <a:buChar char="ü"/>
            </a:pP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2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9">
            <a:extLst>
              <a:ext uri="{FF2B5EF4-FFF2-40B4-BE49-F238E27FC236}">
                <a16:creationId xmlns="" xmlns:a16="http://schemas.microsoft.com/office/drawing/2014/main" id="{406416F0-83AC-1749-9285-A1BEBEE9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La tormenta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destruyó la banda y el “régimen monetario” existente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A134D2-E10B-B44C-B83C-4DF999F585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470" y="1655935"/>
            <a:ext cx="6804185" cy="509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5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9">
            <a:extLst>
              <a:ext uri="{FF2B5EF4-FFF2-40B4-BE49-F238E27FC236}">
                <a16:creationId xmlns="" xmlns:a16="http://schemas.microsoft.com/office/drawing/2014/main" id="{406416F0-83AC-1749-9285-A1BEBEE9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" y="404664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La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tormenta: explota el 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riesgo país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3A1F30-81EB-0244-8A38-D31DD22C94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010" y="2000398"/>
            <a:ext cx="7704856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2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9">
            <a:extLst>
              <a:ext uri="{FF2B5EF4-FFF2-40B4-BE49-F238E27FC236}">
                <a16:creationId xmlns="" xmlns:a16="http://schemas.microsoft.com/office/drawing/2014/main" id="{B3217E1A-0B32-8D42-AACE-FCC0705A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04664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La tormenta: las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reservas en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baja, la tasa en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suba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C47C3D-839B-A449-9450-CE30C20A5D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149" y="1916832"/>
            <a:ext cx="7716578" cy="46085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20182945">
            <a:off x="1832106" y="1975743"/>
            <a:ext cx="4896544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rgbClr val="FF0000"/>
                </a:solidFill>
              </a:rPr>
              <a:t>Se volvió a los controles de cambio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rgbClr val="FF0000"/>
                </a:solidFill>
              </a:rPr>
              <a:t>Faltan dólares y pesos hasta fin de año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6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9">
            <a:extLst>
              <a:ext uri="{FF2B5EF4-FFF2-40B4-BE49-F238E27FC236}">
                <a16:creationId xmlns="" xmlns:a16="http://schemas.microsoft.com/office/drawing/2014/main" id="{2EF29649-C4B0-7B4E-BBFE-AC59EDC8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04664"/>
            <a:ext cx="8605838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No mejora la cta. de capital del sector privado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2BD93F-AA24-AE43-A197-BFB316B2AC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090" y="1827071"/>
            <a:ext cx="6264696" cy="5010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E85821-CE27-DA49-BFC6-BEC810D04B5E}"/>
              </a:ext>
            </a:extLst>
          </p:cNvPr>
          <p:cNvSpPr/>
          <p:nvPr/>
        </p:nvSpPr>
        <p:spPr>
          <a:xfrm>
            <a:off x="2593077" y="1566863"/>
            <a:ext cx="4572000" cy="1296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Detalle de la cuenta de capital del sector privado</a:t>
            </a:r>
            <a:endParaRPr lang="en-US" sz="1600" dirty="0">
              <a:latin typeface="Rockwell" panose="020606030202050204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_tradnl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(millones de dólares)</a:t>
            </a:r>
            <a:endParaRPr lang="en-US" sz="1600" dirty="0">
              <a:effectLst/>
              <a:latin typeface="Rockwell" panose="020606030202050204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20369629">
            <a:off x="1043608" y="2420888"/>
            <a:ext cx="619268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En agosto salieron US$ 5900 millones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9">
            <a:extLst>
              <a:ext uri="{FF2B5EF4-FFF2-40B4-BE49-F238E27FC236}">
                <a16:creationId xmlns="" xmlns:a16="http://schemas.microsoft.com/office/drawing/2014/main" id="{406416F0-83AC-1749-9285-A1BEBEE9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60648"/>
            <a:ext cx="8605838" cy="64633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Sin </a:t>
            </a:r>
            <a:r>
              <a:rPr lang="es-ES" altLang="en-US" sz="1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RÉGIMEN MONETARIO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no hay un mínimo de </a:t>
            </a:r>
            <a:r>
              <a:rPr lang="es-ES" altLang="en-US" sz="1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CREDIBILIDAD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  <a:sym typeface="Wingdings" pitchFamily="2" charset="2"/>
              </a:rPr>
              <a:t>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 depósitos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en USD del sector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privado se caen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C92DDC-63B6-414B-B016-93B30D1421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242" y="2074703"/>
            <a:ext cx="6507117" cy="478329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91880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12 setiembre:                  US$ 22526 Millones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20369629">
            <a:off x="822824" y="2739688"/>
            <a:ext cx="724807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Se perdió un tercio de los depósitos y ahora, goteo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2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91683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3. Gerenciamiento de la deuda pública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DECB62-A2C2-DD42-9BCB-98A9C192E0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704856" cy="5112568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5436096" y="1700808"/>
            <a:ext cx="3240360" cy="158417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331640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Cómo conseguir dólares para el ahorrista sin superávit de cuenta corriente ??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1124744"/>
            <a:ext cx="194421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Con deuda pública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8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64E780-9497-0E47-964E-6F5128F18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610508" cy="47699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E701592-8BC0-E444-91B8-701B6EA002F9}"/>
              </a:ext>
            </a:extLst>
          </p:cNvPr>
          <p:cNvSpPr/>
          <p:nvPr/>
        </p:nvSpPr>
        <p:spPr>
          <a:xfrm>
            <a:off x="8305817" y="3284984"/>
            <a:ext cx="298631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3EFB2B-9772-0F46-901A-A031C1483531}"/>
              </a:ext>
            </a:extLst>
          </p:cNvPr>
          <p:cNvSpPr/>
          <p:nvPr/>
        </p:nvSpPr>
        <p:spPr>
          <a:xfrm>
            <a:off x="8028383" y="3501008"/>
            <a:ext cx="1006467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108%</a:t>
            </a:r>
            <a:endParaRPr lang="en-US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3. MANEJO DE DEUDA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979712" y="764704"/>
            <a:ext cx="58326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depreciación del peso aumenta la relación DEUDA/PBI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2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44824"/>
            <a:ext cx="90678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3528" y="1484784"/>
            <a:ext cx="890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AGOSTO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39952" y="1434262"/>
            <a:ext cx="987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OCTUBRE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1412776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SETIEMBRE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434262"/>
            <a:ext cx="122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NOVIEMBRE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956376" y="1412776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DICIEMBRE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522920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u$s</a:t>
            </a:r>
            <a:r>
              <a:rPr lang="es-ES" sz="1600" dirty="0" smtClean="0"/>
              <a:t> 2013 M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51720" y="522920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u$s</a:t>
            </a:r>
            <a:r>
              <a:rPr lang="es-ES" sz="1600" dirty="0" smtClean="0"/>
              <a:t> 6623 M</a:t>
            </a:r>
            <a:endParaRPr lang="es-ES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12160" y="522920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u$s</a:t>
            </a:r>
            <a:r>
              <a:rPr lang="es-ES" sz="1600" dirty="0" smtClean="0"/>
              <a:t> 3982 M</a:t>
            </a:r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740352" y="522920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u$s</a:t>
            </a:r>
            <a:r>
              <a:rPr lang="es-ES" sz="1600" dirty="0" smtClean="0"/>
              <a:t> 1057 M</a:t>
            </a:r>
            <a:endParaRPr lang="es-ES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39952" y="522920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u$s</a:t>
            </a:r>
            <a:r>
              <a:rPr lang="es-ES" sz="1600" dirty="0" smtClean="0"/>
              <a:t> 5648 M</a:t>
            </a:r>
            <a:endParaRPr lang="es-ES" sz="1600" dirty="0"/>
          </a:p>
        </p:txBody>
      </p:sp>
      <p:sp>
        <p:nvSpPr>
          <p:cNvPr id="19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3. MANEJO DE DEUDA fue el talón de Aquiles: liquidez y </a:t>
            </a:r>
            <a:r>
              <a:rPr lang="es-ES" sz="2400" b="1" dirty="0" err="1" smtClean="0">
                <a:solidFill>
                  <a:srgbClr val="FF0000"/>
                </a:solidFill>
              </a:rPr>
              <a:t>rollover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 rot="21035141">
            <a:off x="587940" y="5448372"/>
            <a:ext cx="799288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COMPETENCIA de </a:t>
            </a:r>
            <a:r>
              <a:rPr lang="es-ES" b="1" dirty="0" err="1" smtClean="0">
                <a:solidFill>
                  <a:srgbClr val="FF0000"/>
                </a:solidFill>
              </a:rPr>
              <a:t>LELIQs</a:t>
            </a:r>
            <a:r>
              <a:rPr lang="es-ES" b="1" dirty="0" smtClean="0">
                <a:solidFill>
                  <a:srgbClr val="FF0000"/>
                </a:solidFill>
              </a:rPr>
              <a:t> + INCERTIDUMBRE DE LAS PASO = REPERFILAMIENTO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687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267744" y="40466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ECONOMIA ESTANCADA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20445317">
            <a:off x="2621017" y="3335285"/>
            <a:ext cx="5179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En 2019 el PPBI </a:t>
            </a:r>
            <a:r>
              <a:rPr lang="es-ES" sz="2000" b="1" dirty="0" err="1" smtClean="0">
                <a:solidFill>
                  <a:srgbClr val="FF0000"/>
                </a:solidFill>
              </a:rPr>
              <a:t>pc</a:t>
            </a:r>
            <a:r>
              <a:rPr lang="es-ES" sz="2000" b="1" dirty="0" smtClean="0">
                <a:solidFill>
                  <a:srgbClr val="FF0000"/>
                </a:solidFill>
              </a:rPr>
              <a:t> caerá alrededor de 2%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7380312" y="2780928"/>
            <a:ext cx="1440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100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5652120" y="5301208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084168" y="1988840"/>
            <a:ext cx="50405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 rot="21063233">
            <a:off x="568196" y="1874344"/>
            <a:ext cx="83929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89%  del préstamo en tres años;  72% en dos años (2022 y 2023)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37 CuadroTexto"/>
          <p:cNvSpPr txBox="1">
            <a:spLocks noChangeArrowheads="1"/>
          </p:cNvSpPr>
          <p:nvPr/>
        </p:nvSpPr>
        <p:spPr bwMode="auto">
          <a:xfrm>
            <a:off x="0" y="0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3. MANEJO DE DEUDA: FMI mal estructurado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-2556792" y="6309320"/>
            <a:ext cx="12889432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724128" y="3356992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 rot="21063233">
            <a:off x="766216" y="4510814"/>
            <a:ext cx="83929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Casi un cuarto de las exportaciones en 2022 y 2023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300192" y="472514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052736"/>
            <a:ext cx="7185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(</a:t>
            </a:r>
            <a:r>
              <a:rPr lang="es-ES" sz="4000" b="1" dirty="0" smtClean="0">
                <a:solidFill>
                  <a:schemeClr val="bg1"/>
                </a:solidFill>
              </a:rPr>
              <a:t>III</a:t>
            </a:r>
            <a:r>
              <a:rPr lang="es-ES" sz="4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s-ES" altLang="es-ES" sz="4000" b="1" dirty="0" smtClean="0">
                <a:solidFill>
                  <a:schemeClr val="bg1"/>
                </a:solidFill>
              </a:rPr>
              <a:t>Crecimiento:</a:t>
            </a:r>
          </a:p>
          <a:p>
            <a:pPr algn="ctr"/>
            <a:r>
              <a:rPr lang="es-ES" altLang="es-ES" sz="4000" b="1" dirty="0" smtClean="0">
                <a:solidFill>
                  <a:schemeClr val="bg1"/>
                </a:solidFill>
              </a:rPr>
              <a:t>El SEGUNDO TRIÁNGULO</a:t>
            </a:r>
            <a:r>
              <a:rPr lang="es-ES" altLang="es-ES" sz="4000" b="1" dirty="0" smtClean="0">
                <a:solidFill>
                  <a:schemeClr val="bg1"/>
                </a:solidFill>
              </a:rPr>
              <a:t> </a:t>
            </a:r>
            <a:endParaRPr lang="es-ES" altLang="es-E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>
            <a:off x="1963738" y="1738313"/>
            <a:ext cx="5616575" cy="302418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5366" name="37 CuadroTexto"/>
          <p:cNvSpPr txBox="1">
            <a:spLocks noChangeArrowheads="1"/>
          </p:cNvSpPr>
          <p:nvPr/>
        </p:nvSpPr>
        <p:spPr bwMode="auto">
          <a:xfrm>
            <a:off x="179388" y="188913"/>
            <a:ext cx="914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err="1" smtClean="0"/>
              <a:t>Trade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offs</a:t>
            </a:r>
            <a:r>
              <a:rPr lang="es-ES" sz="2400" b="1" dirty="0" smtClean="0"/>
              <a:t> 1: </a:t>
            </a:r>
            <a:r>
              <a:rPr lang="es-ES" sz="2400" b="1" dirty="0"/>
              <a:t>no es </a:t>
            </a:r>
            <a:r>
              <a:rPr lang="es-ES" sz="2400" b="1" dirty="0" smtClean="0"/>
              <a:t>posible </a:t>
            </a:r>
            <a:r>
              <a:rPr lang="es-ES" sz="2400" b="1" dirty="0"/>
              <a:t>al mismo tiempo,</a:t>
            </a:r>
            <a:endParaRPr lang="es-ES" sz="2400" b="1" u="sng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6513" y="76517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611560" y="4797152"/>
            <a:ext cx="2189162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 Aumentar Inversión</a:t>
            </a:r>
            <a:endParaRPr lang="es-ES" sz="2400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3275856" y="1052736"/>
            <a:ext cx="4713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/>
              <a:t>Aumentar Consumo </a:t>
            </a:r>
          </a:p>
          <a:p>
            <a:r>
              <a:rPr lang="es-ES" b="1" dirty="0" smtClean="0"/>
              <a:t>(plata en el bolsillo de la gente)</a:t>
            </a:r>
            <a:endParaRPr lang="es-ES" b="1" dirty="0"/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5436096" y="4797152"/>
            <a:ext cx="454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/>
              <a:t>Equilibrar Cuenta Corriente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19872" y="5805264"/>
            <a:ext cx="165618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Acuerdos políticos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s-ES" b="1" dirty="0" smtClean="0">
                <a:solidFill>
                  <a:srgbClr val="FF0000"/>
                </a:solidFill>
              </a:rPr>
              <a:t> Instituciones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1403648" y="537321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228184" y="5805264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Seguridad Jurídica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6732240" y="537321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83568" y="5805264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Seguridad Jurídica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4" name="23 Conector recto de flecha"/>
          <p:cNvCxnSpPr>
            <a:stCxn id="17" idx="3"/>
            <a:endCxn id="19" idx="1"/>
          </p:cNvCxnSpPr>
          <p:nvPr/>
        </p:nvCxnSpPr>
        <p:spPr>
          <a:xfrm flipV="1">
            <a:off x="5076056" y="6128430"/>
            <a:ext cx="1152128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7" idx="1"/>
            <a:endCxn id="21" idx="3"/>
          </p:cNvCxnSpPr>
          <p:nvPr/>
        </p:nvCxnSpPr>
        <p:spPr>
          <a:xfrm flipH="1" flipV="1">
            <a:off x="2339752" y="6128430"/>
            <a:ext cx="1080120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236296" y="1196752"/>
            <a:ext cx="165618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Acuerdos políticos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s-ES" b="1" dirty="0" smtClean="0">
                <a:solidFill>
                  <a:srgbClr val="FF0000"/>
                </a:solidFill>
              </a:rPr>
              <a:t> Credibilidad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 flipV="1">
            <a:off x="6012160" y="1340768"/>
            <a:ext cx="115212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5" grpId="0"/>
      <p:bldP spid="57" grpId="0"/>
      <p:bldP spid="17" grpId="0" animBg="1"/>
      <p:bldP spid="19" grpId="0" animBg="1"/>
      <p:bldP spid="21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91683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Estanflación +</a:t>
            </a:r>
          </a:p>
          <a:p>
            <a:pPr algn="ctr"/>
            <a:r>
              <a:rPr lang="es-ES" sz="3200" b="1" dirty="0" smtClean="0"/>
              <a:t>Superávit comercial</a:t>
            </a:r>
          </a:p>
          <a:p>
            <a:pPr algn="ctr"/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>
            <a:extLst>
              <a:ext uri="{FF2B5EF4-FFF2-40B4-BE49-F238E27FC236}">
                <a16:creationId xmlns="" xmlns:a16="http://schemas.microsoft.com/office/drawing/2014/main" id="{3FC86320-222C-B64A-B80A-387DD67B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8605838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Actividad </a:t>
            </a:r>
            <a:r>
              <a:rPr lang="es-ES_tradnl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económica: hasta las PASO tambalea, luego se cae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0D1292-0B7E-6547-8094-A605ABD73D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840760" cy="4853500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7452320" y="3140968"/>
            <a:ext cx="43204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5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>
            <a:extLst>
              <a:ext uri="{FF2B5EF4-FFF2-40B4-BE49-F238E27FC236}">
                <a16:creationId xmlns="" xmlns:a16="http://schemas.microsoft.com/office/drawing/2014/main" id="{3FC86320-222C-B64A-B80A-387DD67B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8892480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Actividad </a:t>
            </a:r>
            <a:r>
              <a:rPr lang="es-ES_tradnl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económica: el nivel, de cualquier manera está muy deprimido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2B5D457-C1A5-A640-A774-AB34C9FFD0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38364"/>
            <a:ext cx="6989438" cy="4958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A53730-AB36-994E-96D9-31684BBFB969}"/>
              </a:ext>
            </a:extLst>
          </p:cNvPr>
          <p:cNvSpPr/>
          <p:nvPr/>
        </p:nvSpPr>
        <p:spPr>
          <a:xfrm>
            <a:off x="2321720" y="1574035"/>
            <a:ext cx="4572000" cy="421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EMAE SA</a:t>
            </a:r>
            <a:endParaRPr lang="en-US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164288" y="3861048"/>
            <a:ext cx="43204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00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>
            <a:extLst>
              <a:ext uri="{FF2B5EF4-FFF2-40B4-BE49-F238E27FC236}">
                <a16:creationId xmlns="" xmlns:a16="http://schemas.microsoft.com/office/drawing/2014/main" id="{3FC86320-222C-B64A-B80A-387DD67B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Oferta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el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campo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es  gran parte de la esperanza 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35201B-6568-3549-8D8A-8B3D45899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03298" cy="4854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9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>
            <a:extLst>
              <a:ext uri="{FF2B5EF4-FFF2-40B4-BE49-F238E27FC236}">
                <a16:creationId xmlns="" xmlns:a16="http://schemas.microsoft.com/office/drawing/2014/main" id="{3FC86320-222C-B64A-B80A-387DD67B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605838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Se complican los indicadores </a:t>
            </a:r>
            <a:r>
              <a:rPr lang="es-ES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laborales: DESESPERANZA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8F76D2-6DDE-814C-AC73-F53D5D8224BE}"/>
              </a:ext>
            </a:extLst>
          </p:cNvPr>
          <p:cNvSpPr/>
          <p:nvPr/>
        </p:nvSpPr>
        <p:spPr>
          <a:xfrm>
            <a:off x="6084168" y="2708920"/>
            <a:ext cx="1080120" cy="328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2B1785-CB7D-634B-B53F-443A101C60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829252" cy="44644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2168EB-3CEA-1D4E-9104-7DF0E901FE69}"/>
              </a:ext>
            </a:extLst>
          </p:cNvPr>
          <p:cNvSpPr/>
          <p:nvPr/>
        </p:nvSpPr>
        <p:spPr>
          <a:xfrm>
            <a:off x="2214563" y="1845618"/>
            <a:ext cx="4572000" cy="421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Tasa de desempleo</a:t>
            </a:r>
            <a:endParaRPr lang="en-US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7020272" y="2780928"/>
            <a:ext cx="50405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31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9">
            <a:extLst>
              <a:ext uri="{FF2B5EF4-FFF2-40B4-BE49-F238E27FC236}">
                <a16:creationId xmlns="" xmlns:a16="http://schemas.microsoft.com/office/drawing/2014/main" id="{0FC643BA-B6E3-9C44-8A5D-7B54F49C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605838" cy="64633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Comercio </a:t>
            </a:r>
            <a:r>
              <a:rPr lang="es-ES_tradnl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internacional: </a:t>
            </a: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mejoran las expo. Pero comparamos con la </a:t>
            </a:r>
            <a:r>
              <a:rPr lang="es-ES_tradnl" altLang="en-US" sz="180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sequ</a:t>
            </a:r>
            <a:r>
              <a:rPr lang="es-ES" altLang="en-US" sz="180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ía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.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C9C612-3FD8-594B-BD46-9FBCFDF6E4F5}"/>
              </a:ext>
            </a:extLst>
          </p:cNvPr>
          <p:cNvSpPr/>
          <p:nvPr/>
        </p:nvSpPr>
        <p:spPr>
          <a:xfrm>
            <a:off x="7236831" y="2689022"/>
            <a:ext cx="1349896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Primarios: +81%</a:t>
            </a:r>
            <a:endParaRPr lang="en-US" sz="16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70F1C5-4476-F24F-A866-D196B771F6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195" y="2137874"/>
            <a:ext cx="5750750" cy="4720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6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9">
            <a:extLst>
              <a:ext uri="{FF2B5EF4-FFF2-40B4-BE49-F238E27FC236}">
                <a16:creationId xmlns="" xmlns:a16="http://schemas.microsoft.com/office/drawing/2014/main" id="{0FC643BA-B6E3-9C44-8A5D-7B54F49C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Comercio </a:t>
            </a:r>
            <a:r>
              <a:rPr lang="es-ES_tradnl" altLang="en-US" sz="18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internacional: </a:t>
            </a:r>
            <a:r>
              <a:rPr lang="es-ES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se desploman las </a:t>
            </a:r>
            <a:r>
              <a:rPr lang="es-ES" altLang="en-US" sz="180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impo</a:t>
            </a:r>
            <a:endParaRPr lang="es-ES_tradnl" altLang="en-US" sz="18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C9C612-3FD8-594B-BD46-9FBCFDF6E4F5}"/>
              </a:ext>
            </a:extLst>
          </p:cNvPr>
          <p:cNvSpPr/>
          <p:nvPr/>
        </p:nvSpPr>
        <p:spPr>
          <a:xfrm>
            <a:off x="7236831" y="2689022"/>
            <a:ext cx="1349896" cy="42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 de K: -17%</a:t>
            </a:r>
            <a:endParaRPr lang="en-US" sz="16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A3054A-A27D-CA40-9F0B-838924903E77}"/>
              </a:ext>
            </a:extLst>
          </p:cNvPr>
          <p:cNvSpPr/>
          <p:nvPr/>
        </p:nvSpPr>
        <p:spPr>
          <a:xfrm>
            <a:off x="7248439" y="3389449"/>
            <a:ext cx="1349896" cy="79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Consumo: -26%</a:t>
            </a:r>
            <a:endParaRPr lang="en-US" sz="16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886B49-E3FF-9E49-8713-DDF6FE2731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74" y="1829502"/>
            <a:ext cx="6823038" cy="4911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1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084168" y="3068960"/>
            <a:ext cx="1656184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691680" y="4437112"/>
            <a:ext cx="150378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267744" y="1886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EMPLEO ESTANCAD0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9791840">
            <a:off x="2547365" y="2286152"/>
            <a:ext cx="42766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Sin creación de empleo se complica la GOBERNABILIDAD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FE4627-E6B2-7641-8B34-D8A36138DF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670806"/>
            <a:ext cx="6521379" cy="4921389"/>
          </a:xfrm>
          <a:prstGeom prst="rect">
            <a:avLst/>
          </a:prstGeom>
        </p:spPr>
      </p:pic>
      <p:sp>
        <p:nvSpPr>
          <p:cNvPr id="32773" name="Text Box 9">
            <a:extLst>
              <a:ext uri="{FF2B5EF4-FFF2-40B4-BE49-F238E27FC236}">
                <a16:creationId xmlns="" xmlns:a16="http://schemas.microsoft.com/office/drawing/2014/main" id="{CA0606C0-B07F-084D-A17A-7059CDA5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0688"/>
            <a:ext cx="8605838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8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Avanza el ajuste del comercio internacional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A7F46745-75A6-1D4B-B578-C58DE34072C1}"/>
              </a:ext>
            </a:extLst>
          </p:cNvPr>
          <p:cNvCxnSpPr>
            <a:cxnSpLocks/>
          </p:cNvCxnSpPr>
          <p:nvPr/>
        </p:nvCxnSpPr>
        <p:spPr>
          <a:xfrm>
            <a:off x="5342317" y="2147024"/>
            <a:ext cx="1894514" cy="75295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1A15FD2-A104-4140-8144-705C87AA71A2}"/>
              </a:ext>
            </a:extLst>
          </p:cNvPr>
          <p:cNvCxnSpPr>
            <a:cxnSpLocks/>
          </p:cNvCxnSpPr>
          <p:nvPr/>
        </p:nvCxnSpPr>
        <p:spPr>
          <a:xfrm>
            <a:off x="5200635" y="2489781"/>
            <a:ext cx="2036196" cy="3372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 rot="20622447">
            <a:off x="2215110" y="2092512"/>
            <a:ext cx="541650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Este año: US$ 16.100 M; en 2020: 17.500 M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9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91683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Falta ahorro para financiar la inversión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41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51520" y="332656"/>
            <a:ext cx="8605838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  <a:latin typeface="Century Schoolbook" pitchFamily="18" charset="0"/>
              </a:rPr>
              <a:t>La </a:t>
            </a:r>
            <a:r>
              <a:rPr lang="es-ES_tradnl" b="1" dirty="0" smtClean="0">
                <a:solidFill>
                  <a:srgbClr val="FF0000"/>
                </a:solidFill>
                <a:latin typeface="Century Schoolbook" pitchFamily="18" charset="0"/>
              </a:rPr>
              <a:t>TASA</a:t>
            </a:r>
            <a:r>
              <a:rPr lang="es-ES_tradnl" b="1" dirty="0" smtClean="0">
                <a:solidFill>
                  <a:srgbClr val="000000"/>
                </a:solidFill>
                <a:latin typeface="Century Schoolbook" pitchFamily="18" charset="0"/>
              </a:rPr>
              <a:t> de </a:t>
            </a:r>
            <a:r>
              <a:rPr lang="es-ES_tradnl" b="1" dirty="0" smtClean="0">
                <a:solidFill>
                  <a:srgbClr val="FF0000"/>
                </a:solidFill>
                <a:latin typeface="Century Schoolbook" pitchFamily="18" charset="0"/>
              </a:rPr>
              <a:t>CONSUMO</a:t>
            </a:r>
            <a:r>
              <a:rPr lang="es-ES_tradnl" b="1" dirty="0" smtClean="0">
                <a:solidFill>
                  <a:srgbClr val="000000"/>
                </a:solidFill>
                <a:latin typeface="Century Schoolbook" pitchFamily="18" charset="0"/>
              </a:rPr>
              <a:t> debe bajar: el ahorro nacional es bajísimo </a:t>
            </a:r>
            <a:endParaRPr lang="es-ES_tradnl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1"/>
            <a:ext cx="77771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651501" y="836084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ES" sz="1200" b="1"/>
              <a:t>Sector</a:t>
            </a:r>
            <a:r>
              <a:rPr lang="es-ES" altLang="es-ES" sz="1200"/>
              <a:t> </a:t>
            </a:r>
            <a:r>
              <a:rPr lang="es-ES" altLang="es-ES" sz="1200" b="1"/>
              <a:t>Privado</a:t>
            </a:r>
          </a:p>
        </p:txBody>
      </p:sp>
      <p:cxnSp>
        <p:nvCxnSpPr>
          <p:cNvPr id="5" name="4 Conector recto de flecha"/>
          <p:cNvCxnSpPr>
            <a:stCxn id="3" idx="3"/>
          </p:cNvCxnSpPr>
          <p:nvPr/>
        </p:nvCxnSpPr>
        <p:spPr>
          <a:xfrm>
            <a:off x="6588126" y="1066917"/>
            <a:ext cx="1008063" cy="48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011864" y="3141134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ES" sz="1400" b="1"/>
              <a:t>Sector</a:t>
            </a:r>
            <a:r>
              <a:rPr lang="es-ES" altLang="es-ES" sz="1400"/>
              <a:t> </a:t>
            </a:r>
            <a:r>
              <a:rPr lang="es-ES" altLang="es-ES" sz="1400" b="1"/>
              <a:t>Público</a:t>
            </a:r>
          </a:p>
        </p:txBody>
      </p:sp>
      <p:cxnSp>
        <p:nvCxnSpPr>
          <p:cNvPr id="8" name="7 Conector recto de flecha"/>
          <p:cNvCxnSpPr>
            <a:stCxn id="7" idx="3"/>
          </p:cNvCxnSpPr>
          <p:nvPr/>
        </p:nvCxnSpPr>
        <p:spPr>
          <a:xfrm flipV="1">
            <a:off x="6948489" y="2061635"/>
            <a:ext cx="936625" cy="13411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 bwMode="auto">
          <a:xfrm>
            <a:off x="0" y="740833"/>
            <a:ext cx="831691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0824" y="165101"/>
            <a:ext cx="8713663" cy="469900"/>
          </a:xfrm>
          <a:prstGeom prst="rect">
            <a:avLst/>
          </a:prstGeom>
          <a:ln/>
        </p:spPr>
        <p:txBody>
          <a:bodyPr/>
          <a:lstStyle/>
          <a:p>
            <a:pPr eaLnBrk="0" hangingPunct="0">
              <a:lnSpc>
                <a:spcPts val="3000"/>
              </a:lnSpc>
              <a:defRPr/>
            </a:pP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Al final del </a:t>
            </a:r>
            <a:r>
              <a:rPr lang="en-US" sz="2200" b="1" kern="0" dirty="0" err="1" smtClean="0">
                <a:latin typeface="+mj-lt"/>
                <a:cs typeface="ＭＳ Ｐゴシック" pitchFamily="-65" charset="-128"/>
              </a:rPr>
              <a:t>día</a:t>
            </a: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: </a:t>
            </a:r>
            <a:r>
              <a:rPr lang="en-US" sz="2200" b="1" kern="0" dirty="0" err="1" smtClean="0">
                <a:latin typeface="+mj-lt"/>
                <a:cs typeface="ＭＳ Ｐゴシック" pitchFamily="-65" charset="-128"/>
              </a:rPr>
              <a:t>manda</a:t>
            </a: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 el </a:t>
            </a:r>
            <a:r>
              <a:rPr lang="en-US" sz="2200" b="1" kern="0" dirty="0" smtClean="0">
                <a:solidFill>
                  <a:srgbClr val="FF0000"/>
                </a:solidFill>
                <a:latin typeface="+mj-lt"/>
                <a:cs typeface="ＭＳ Ｐゴシック" pitchFamily="-65" charset="-128"/>
              </a:rPr>
              <a:t>TEMOR</a:t>
            </a: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 o </a:t>
            </a:r>
            <a:r>
              <a:rPr lang="en-US" sz="2200" b="1" kern="0" dirty="0" err="1" smtClean="0">
                <a:latin typeface="+mj-lt"/>
                <a:cs typeface="ＭＳ Ｐゴシック" pitchFamily="-65" charset="-128"/>
              </a:rPr>
              <a:t>manda</a:t>
            </a: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 la </a:t>
            </a:r>
            <a:r>
              <a:rPr lang="en-US" sz="2200" b="1" kern="0" dirty="0" smtClean="0">
                <a:solidFill>
                  <a:srgbClr val="FF0000"/>
                </a:solidFill>
                <a:latin typeface="+mj-lt"/>
                <a:cs typeface="ＭＳ Ｐゴシック" pitchFamily="-65" charset="-128"/>
              </a:rPr>
              <a:t>RACIONALIDAD POLITICA</a:t>
            </a:r>
            <a:r>
              <a:rPr lang="en-US" sz="2200" b="1" kern="0" dirty="0" smtClean="0">
                <a:latin typeface="+mj-lt"/>
                <a:cs typeface="ＭＳ Ｐゴシック" pitchFamily="-65" charset="-128"/>
              </a:rPr>
              <a:t>? </a:t>
            </a:r>
            <a:endParaRPr lang="en-US" sz="2200" b="1" kern="0" dirty="0">
              <a:latin typeface="+mj-lt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68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1268760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smtClean="0">
                <a:solidFill>
                  <a:schemeClr val="bg1"/>
                </a:solidFill>
              </a:rPr>
              <a:t>Asegurar </a:t>
            </a:r>
            <a:r>
              <a:rPr lang="es-ES" sz="2000" b="1" i="1" dirty="0" err="1" smtClean="0">
                <a:solidFill>
                  <a:schemeClr val="bg1"/>
                </a:solidFill>
              </a:rPr>
              <a:t>gobernaliblidad</a:t>
            </a:r>
            <a:r>
              <a:rPr lang="es-ES" sz="2000" b="1" i="1" dirty="0" smtClean="0">
                <a:solidFill>
                  <a:schemeClr val="bg1"/>
                </a:solidFill>
              </a:rPr>
              <a:t>   = volver a crecer y a crear empleo</a:t>
            </a:r>
          </a:p>
          <a:p>
            <a:pPr>
              <a:buFont typeface="Wingdings" pitchFamily="2" charset="2"/>
              <a:buChar char="ü"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chemeClr val="bg1"/>
                </a:solidFill>
              </a:rPr>
              <a:t> Implementar una Política  conjunta de  Estabilización y Reformas Estructurales</a:t>
            </a:r>
          </a:p>
          <a:p>
            <a:pPr>
              <a:buFont typeface="Wingdings" pitchFamily="2" charset="2"/>
              <a:buChar char="ü"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chemeClr val="bg1"/>
                </a:solidFill>
              </a:rPr>
              <a:t> Renegociar con el FMI  los plazos del préstamo: central  generar superávit primario</a:t>
            </a:r>
          </a:p>
          <a:p>
            <a:pPr>
              <a:buFont typeface="Wingdings" pitchFamily="2" charset="2"/>
              <a:buChar char="ü"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chemeClr val="bg1"/>
                </a:solidFill>
              </a:rPr>
              <a:t>    Definir un </a:t>
            </a:r>
            <a:r>
              <a:rPr lang="es-ES" sz="2000" b="1" i="1" dirty="0" err="1" smtClean="0">
                <a:solidFill>
                  <a:schemeClr val="bg1"/>
                </a:solidFill>
              </a:rPr>
              <a:t>reperfilamiento</a:t>
            </a:r>
            <a:r>
              <a:rPr lang="es-ES" sz="2000" b="1" i="1" dirty="0" smtClean="0">
                <a:solidFill>
                  <a:schemeClr val="bg1"/>
                </a:solidFill>
              </a:rPr>
              <a:t>  para que  la  liquidez no sea un obstáculo en el próximo mandato </a:t>
            </a:r>
          </a:p>
          <a:p>
            <a:pPr>
              <a:buFont typeface="Wingdings" pitchFamily="2" charset="2"/>
              <a:buChar char="ü"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chemeClr val="bg1"/>
                </a:solidFill>
              </a:rPr>
              <a:t>    Definir un nuevo régimen monetario para estabilizar los depósitos</a:t>
            </a:r>
          </a:p>
          <a:p>
            <a:pPr>
              <a:buFont typeface="Wingdings" pitchFamily="2" charset="2"/>
              <a:buChar char="ü"/>
            </a:pPr>
            <a:endParaRPr lang="es-ES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chemeClr val="bg1"/>
                </a:solidFill>
              </a:rPr>
              <a:t>  Proteger el superávit comercial  = sostener la competitividad del tipo de cambio real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88640"/>
            <a:ext cx="510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Las tareas más urgentes para empezar</a:t>
            </a:r>
            <a:endParaRPr lang="es-ES" b="1" u="sng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51520" y="404664"/>
            <a:ext cx="88924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</a:rPr>
              <a:t> La macroeconomía del cambio estructural es </a:t>
            </a:r>
            <a:r>
              <a:rPr lang="es-ES" sz="2800" b="1" u="sng" dirty="0" smtClean="0">
                <a:solidFill>
                  <a:schemeClr val="bg1"/>
                </a:solidFill>
              </a:rPr>
              <a:t>desprolija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s-ES" sz="2400" b="1" i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Incremento de la </a:t>
            </a:r>
            <a:r>
              <a:rPr lang="es-ES" sz="2400" b="1" i="1" u="sng" dirty="0" smtClean="0">
                <a:solidFill>
                  <a:schemeClr val="bg1"/>
                </a:solidFill>
              </a:rPr>
              <a:t>tasa de inversión </a:t>
            </a:r>
            <a:r>
              <a:rPr lang="es-ES" sz="2400" b="1" i="1" dirty="0" smtClean="0">
                <a:solidFill>
                  <a:schemeClr val="bg1"/>
                </a:solidFill>
              </a:rPr>
              <a:t>productiva 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Incremento de la </a:t>
            </a:r>
            <a:r>
              <a:rPr lang="es-ES" sz="2400" b="1" i="1" u="sng" dirty="0" smtClean="0">
                <a:solidFill>
                  <a:schemeClr val="bg1"/>
                </a:solidFill>
              </a:rPr>
              <a:t>competitividad</a:t>
            </a:r>
            <a:r>
              <a:rPr lang="es-ES" sz="2400" b="1" i="1" dirty="0" smtClean="0">
                <a:solidFill>
                  <a:schemeClr val="bg1"/>
                </a:solidFill>
              </a:rPr>
              <a:t> basada en </a:t>
            </a:r>
            <a:r>
              <a:rPr lang="es-ES" sz="2400" b="1" i="1" u="sng" dirty="0" smtClean="0">
                <a:solidFill>
                  <a:schemeClr val="bg1"/>
                </a:solidFill>
              </a:rPr>
              <a:t>productividad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Incremento del </a:t>
            </a:r>
            <a:r>
              <a:rPr lang="es-ES" sz="2400" b="1" i="1" u="sng" dirty="0" smtClean="0">
                <a:solidFill>
                  <a:schemeClr val="bg1"/>
                </a:solidFill>
              </a:rPr>
              <a:t>ahorro</a:t>
            </a:r>
            <a:r>
              <a:rPr lang="es-ES" sz="2400" b="1" i="1" dirty="0" smtClean="0">
                <a:solidFill>
                  <a:schemeClr val="bg1"/>
                </a:solidFill>
              </a:rPr>
              <a:t> (varios puntos del PBI)</a:t>
            </a:r>
          </a:p>
          <a:p>
            <a:pPr>
              <a:buFont typeface="Wingdings" pitchFamily="2" charset="2"/>
              <a:buChar char="ü"/>
            </a:pPr>
            <a:endParaRPr lang="es-E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  </a:t>
            </a:r>
            <a:r>
              <a:rPr lang="es-ES" sz="2800" b="1" dirty="0" smtClean="0">
                <a:solidFill>
                  <a:schemeClr val="bg1"/>
                </a:solidFill>
              </a:rPr>
              <a:t>¿Qué tenemos para empezar? </a:t>
            </a:r>
          </a:p>
          <a:p>
            <a:pPr lvl="1">
              <a:buFont typeface="Wingdings" pitchFamily="2" charset="2"/>
              <a:buChar char="ü"/>
            </a:pPr>
            <a:endParaRPr lang="es-ES" sz="2400" b="1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400" b="1" i="1" u="sng" dirty="0" smtClean="0">
                <a:solidFill>
                  <a:schemeClr val="bg1"/>
                </a:solidFill>
              </a:rPr>
              <a:t>Tipo de cambio real </a:t>
            </a:r>
            <a:r>
              <a:rPr lang="es-ES" sz="2400" b="1" i="1" dirty="0" smtClean="0">
                <a:solidFill>
                  <a:schemeClr val="bg1"/>
                </a:solidFill>
              </a:rPr>
              <a:t>más competitivo y </a:t>
            </a:r>
            <a:r>
              <a:rPr lang="es-ES" sz="2400" b="1" i="1" u="sng" dirty="0" smtClean="0">
                <a:solidFill>
                  <a:schemeClr val="bg1"/>
                </a:solidFill>
              </a:rPr>
              <a:t>menos déficit fiscal</a:t>
            </a:r>
          </a:p>
          <a:p>
            <a:pPr lvl="1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La IED podría financiar buena parte del déficit de cta. cte. </a:t>
            </a:r>
          </a:p>
          <a:p>
            <a:pPr lvl="1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 Proyectos de inversión con rentabilidad</a:t>
            </a:r>
          </a:p>
          <a:p>
            <a:pPr lvl="1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Nuevos recursos naturales</a:t>
            </a:r>
          </a:p>
          <a:p>
            <a:pPr lvl="1">
              <a:buFont typeface="Wingdings" pitchFamily="2" charset="2"/>
              <a:buChar char="ü"/>
            </a:pPr>
            <a:r>
              <a:rPr lang="es-ES" sz="2400" b="1" i="1" dirty="0" smtClean="0">
                <a:solidFill>
                  <a:schemeClr val="bg1"/>
                </a:solidFill>
              </a:rPr>
              <a:t>Efecto riqueza  de la depreciación del peso en dolarizados</a:t>
            </a:r>
          </a:p>
          <a:p>
            <a:pPr lvl="1">
              <a:buFont typeface="Wingdings" pitchFamily="2" charset="2"/>
              <a:buChar char="ü"/>
            </a:pPr>
            <a:endParaRPr lang="es-ES" sz="2400" b="1" dirty="0" smtClean="0">
              <a:solidFill>
                <a:srgbClr val="FF0000"/>
              </a:solidFill>
            </a:endParaRP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	</a:t>
            </a:r>
            <a:endParaRPr lang="es-ES" sz="2400" b="1" dirty="0" smtClean="0"/>
          </a:p>
        </p:txBody>
      </p:sp>
      <p:cxnSp>
        <p:nvCxnSpPr>
          <p:cNvPr id="17" name="16 Conector recto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23528" y="4636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¿Se puede?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5896" y="278092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GRACIAS!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hot 2018-03-15 09.34.4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8488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flipV="1">
            <a:off x="3851920" y="1916832"/>
            <a:ext cx="3600400" cy="1800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771800" y="2996952"/>
            <a:ext cx="194421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+16.6% del PBI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40466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GASTO PUBLICO POR LAS NUBES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7956376" y="1916832"/>
            <a:ext cx="576064" cy="3600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199784" y="2420888"/>
            <a:ext cx="11886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Ahora cae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72723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IMPUESTOS POR LAS NUBES                                                      (y difícil que bajen porque se necesita superávit primario)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644008" y="1700808"/>
            <a:ext cx="288032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355976" y="4869160"/>
            <a:ext cx="237626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764704"/>
            <a:ext cx="684076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4499992" y="2852936"/>
            <a:ext cx="252028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0445317">
            <a:off x="4099345" y="4536438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Erosiona la competitividad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60648"/>
            <a:ext cx="680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El Exceso de gasto presiona sobre los NO TRANSABLES y los SALARIOS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12879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>
            <a:off x="5148064" y="3212976"/>
            <a:ext cx="2160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5496" y="188640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Resultado: Diez años con repetidas y frecuentes RECESIONES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211960" y="207362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Total: US$ 179 784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Resultado: Con Incertidumbre El AHORRISTA SE DOLARIZA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20278017">
            <a:off x="5675278" y="2466167"/>
            <a:ext cx="3456384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67%</a:t>
            </a:r>
            <a:r>
              <a:rPr lang="es-ES" b="1" dirty="0" smtClean="0">
                <a:solidFill>
                  <a:srgbClr val="FF0000"/>
                </a:solidFill>
              </a:rPr>
              <a:t> del superávit comercial después del ajuste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740352" y="3068960"/>
            <a:ext cx="1440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952</Words>
  <Application>Microsoft Office PowerPoint</Application>
  <PresentationFormat>Presentación en pantalla (4:3)</PresentationFormat>
  <Paragraphs>151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</dc:creator>
  <cp:lastModifiedBy>Jose</cp:lastModifiedBy>
  <cp:revision>238</cp:revision>
  <dcterms:created xsi:type="dcterms:W3CDTF">2018-06-28T01:54:32Z</dcterms:created>
  <dcterms:modified xsi:type="dcterms:W3CDTF">2019-09-25T04:47:59Z</dcterms:modified>
</cp:coreProperties>
</file>